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6858000" cy="9144000"/>
  <p:embeddedFontLst>
    <p:embeddedFont>
      <p:font typeface="Bell M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itTYtt6VR7SkAeZ2LMxVsA4ZuO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D6C457-7844-4F28-AEB7-CE0BDAD6CDF0}">
  <a:tblStyle styleId="{45D6C457-7844-4F28-AEB7-CE0BDAD6CDF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 b="off" i="off"/>
    </a:band2H>
    <a:band1V>
      <a:tcTxStyle b="off" i="off"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 b="off" i="off"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  <a:tblStyle styleId="{396C9197-C300-4918-9233-18C86229168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llMT-regular.fntdata"/><Relationship Id="rId20" Type="http://schemas.openxmlformats.org/officeDocument/2006/relationships/slide" Target="slides/slide14.xml"/><Relationship Id="rId42" Type="http://schemas.openxmlformats.org/officeDocument/2006/relationships/font" Target="fonts/BellMT-italic.fntdata"/><Relationship Id="rId41" Type="http://schemas.openxmlformats.org/officeDocument/2006/relationships/font" Target="fonts/BellMT-bold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BellMT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hyperlink" Target="https://www.kaggle.com/datasets/sartajbhuvaji/brain-tumor-classification-mri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70075" y="382771"/>
            <a:ext cx="9144000" cy="55825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Georgia"/>
              <a:buNone/>
            </a:pPr>
            <a:br>
              <a:rPr b="1" lang="en-US" sz="32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-US" sz="24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Project Phase II Presentation</a:t>
            </a:r>
            <a:br>
              <a:rPr b="1" lang="en-US" sz="2400">
                <a:latin typeface="Georgia"/>
                <a:ea typeface="Georgia"/>
                <a:cs typeface="Georgia"/>
                <a:sym typeface="Georgia"/>
              </a:rPr>
            </a:br>
            <a:br>
              <a:rPr b="1" lang="en-US" sz="36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-US" sz="32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Brain Tumour Detection System</a:t>
            </a:r>
            <a:br>
              <a:rPr lang="en-US" sz="2800">
                <a:latin typeface="Georgia"/>
                <a:ea typeface="Georgia"/>
                <a:cs typeface="Georgia"/>
                <a:sym typeface="Georgia"/>
              </a:rPr>
            </a:br>
            <a:br>
              <a:rPr lang="en-US" sz="2800">
                <a:latin typeface="Georgia"/>
                <a:ea typeface="Georgia"/>
                <a:cs typeface="Georgia"/>
                <a:sym typeface="Georgia"/>
              </a:rPr>
            </a:br>
            <a:br>
              <a:rPr lang="en-US" sz="2800">
                <a:latin typeface="Georgia"/>
                <a:ea typeface="Georgia"/>
                <a:cs typeface="Georgia"/>
                <a:sym typeface="Georgia"/>
              </a:rPr>
            </a:b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Presented by </a:t>
            </a:r>
            <a:br>
              <a:rPr lang="en-US" sz="2800">
                <a:latin typeface="Georgia"/>
                <a:ea typeface="Georgia"/>
                <a:cs typeface="Georgia"/>
                <a:sym typeface="Georgia"/>
              </a:rPr>
            </a:br>
            <a:r>
              <a:rPr b="1" i="1" lang="en-US" sz="2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Ishan Modi (B150953039)</a:t>
            </a:r>
            <a:br>
              <a:rPr b="1" i="1" lang="en-US" sz="2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i="1" lang="en-US" sz="2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Ishan Srivastava (B150953023)  </a:t>
            </a:r>
            <a:br>
              <a:rPr b="1" i="1" lang="en-US" sz="2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i="1" lang="en-US" sz="2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Janhavi Panambor (B150953045) </a:t>
            </a:r>
            <a:br>
              <a:rPr b="1" i="1" lang="en-US" sz="2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b="1" i="1" lang="en-US" sz="2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b="1" i="1" lang="en-US" sz="2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US" sz="2400">
                <a:latin typeface="Georgia"/>
                <a:ea typeface="Georgia"/>
                <a:cs typeface="Georgia"/>
                <a:sym typeface="Georgia"/>
              </a:rPr>
            </a:b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Guided by </a:t>
            </a:r>
            <a:br>
              <a:rPr lang="en-US" sz="2800">
                <a:latin typeface="Georgia"/>
                <a:ea typeface="Georgia"/>
                <a:cs typeface="Georgia"/>
                <a:sym typeface="Georgia"/>
              </a:rPr>
            </a:br>
            <a:r>
              <a:rPr b="1" i="1" lang="en-US" sz="20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DR. VARSHA DEGAONKAR</a:t>
            </a:r>
            <a:br>
              <a:rPr b="1" lang="en-US" sz="2400">
                <a:latin typeface="Georgia"/>
                <a:ea typeface="Georgia"/>
                <a:cs typeface="Georgia"/>
                <a:sym typeface="Georgia"/>
              </a:rPr>
            </a:br>
            <a:endParaRPr b="1"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438940" y="5965370"/>
            <a:ext cx="9144000" cy="713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18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18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Hope Foundation’s 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18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International Institute of Information Technology Hinjawadi Pune</a:t>
            </a:r>
            <a:endParaRPr b="1" sz="1800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>
            <p:ph type="title"/>
          </p:nvPr>
        </p:nvSpPr>
        <p:spPr>
          <a:xfrm>
            <a:off x="0" y="192344"/>
            <a:ext cx="12192000" cy="88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Proposed Requirement analysis</a:t>
            </a:r>
            <a:endParaRPr/>
          </a:p>
        </p:txBody>
      </p:sp>
      <p:pic>
        <p:nvPicPr>
          <p:cNvPr id="182" name="Google Shape;182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0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p10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212111" y="1430329"/>
            <a:ext cx="10040713" cy="4958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7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Software Requirement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0"/>
              <a:buFont typeface="Arial"/>
              <a:buNone/>
            </a:pPr>
            <a:b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OS Requirement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Windows 8/10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Linux	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6000"/>
              <a:buFont typeface="Arial"/>
              <a:buNone/>
            </a:pPr>
            <a:r>
              <a:rPr b="1" i="0" lang="en-US" sz="2000" u="none" cap="none" strike="noStrike">
                <a:solidFill>
                  <a:srgbClr val="3A3838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br>
              <a:rPr b="1" i="0" lang="en-US" sz="2000" u="none" cap="none" strike="noStrike">
                <a:solidFill>
                  <a:srgbClr val="3A3838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Training of the model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Python IDE	(Kaggle Notebook Editor)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Dataset for Training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6000"/>
              <a:buFont typeface="Arial"/>
              <a:buNone/>
            </a:pPr>
            <a:br>
              <a:rPr b="1" i="0" lang="en-US" sz="2000" u="none" cap="none" strike="noStrike">
                <a:solidFill>
                  <a:srgbClr val="3A3838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Web Application</a:t>
            </a:r>
            <a:endParaRPr b="0" i="0" sz="2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6" name="Google Shape;186;p10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/>
          <p:nvPr>
            <p:ph type="title"/>
          </p:nvPr>
        </p:nvSpPr>
        <p:spPr>
          <a:xfrm>
            <a:off x="0" y="192344"/>
            <a:ext cx="12192000" cy="88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Proposed Requirement analysis</a:t>
            </a:r>
            <a:endParaRPr/>
          </a:p>
        </p:txBody>
      </p:sp>
      <p:pic>
        <p:nvPicPr>
          <p:cNvPr id="192" name="Google Shape;192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11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p11"/>
          <p:cNvSpPr txBox="1"/>
          <p:nvPr/>
        </p:nvSpPr>
        <p:spPr>
          <a:xfrm>
            <a:off x="1415311" y="1309281"/>
            <a:ext cx="9129908" cy="4811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Hardware Requirement</a:t>
            </a:r>
            <a:br>
              <a:rPr b="1" i="0" lang="en-US" sz="2000" u="none" cap="none" strike="noStrike">
                <a:solidFill>
                  <a:srgbClr val="3A3838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Basic Hardware for Training Purpose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RAM : 8 GB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ROM : 2 GB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Processor : i5 Processor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6000"/>
              <a:buFont typeface="Arial"/>
              <a:buNone/>
            </a:pPr>
            <a:b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Limitations: </a:t>
            </a:r>
            <a:endParaRPr b="1" i="0" sz="2000" u="none" cap="none" strike="noStrike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Limited detection due to less datasets being used in training.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Accuracy of Dataset is an important factor. Unverified datasets can lead to false results. 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The detection model in it’s base form cannot provide accurate results on MRI captured using higher tesla MRI Machines.</a:t>
            </a:r>
            <a:endParaRPr b="0" i="0" sz="2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" name="Google Shape;196;p11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>
            <p:ph type="title"/>
          </p:nvPr>
        </p:nvSpPr>
        <p:spPr>
          <a:xfrm>
            <a:off x="0" y="192344"/>
            <a:ext cx="12192000" cy="88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Impact analysis</a:t>
            </a:r>
            <a:endParaRPr/>
          </a:p>
        </p:txBody>
      </p:sp>
      <p:pic>
        <p:nvPicPr>
          <p:cNvPr id="202" name="Google Shape;202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p12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1465521" y="15394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On Society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55A1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Positive Impact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Early detection may reduce Human Mortality Rate.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The system is affordable and easy to handle.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C55A1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Negative Impact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It has a risk of errors and unplanned detection of false results.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It has a risk of undetected Initial stages due to small size.</a:t>
            </a:r>
            <a:endParaRPr b="0" i="0" sz="2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12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/>
          <p:nvPr>
            <p:ph type="title"/>
          </p:nvPr>
        </p:nvSpPr>
        <p:spPr>
          <a:xfrm>
            <a:off x="0" y="192344"/>
            <a:ext cx="12192000" cy="88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Impact analysis</a:t>
            </a:r>
            <a:endParaRPr/>
          </a:p>
        </p:txBody>
      </p:sp>
      <p:pic>
        <p:nvPicPr>
          <p:cNvPr id="212" name="Google Shape;212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" name="Google Shape;214;p13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1005739" y="165714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On Environment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55A1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Positive Impact 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Less Bio Medical waste is generated due to early detection and treatment.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Negative Impact 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Bio Medical waste generated during treatment after the detection of tumor is done through this system, if not treated properly can pose environmental risks.</a:t>
            </a:r>
            <a:endParaRPr b="0" i="0" sz="2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p13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/>
          <p:nvPr>
            <p:ph type="title"/>
          </p:nvPr>
        </p:nvSpPr>
        <p:spPr>
          <a:xfrm>
            <a:off x="0" y="192343"/>
            <a:ext cx="12192000" cy="117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Professional Ethical practices </a:t>
            </a:r>
            <a:b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-US" sz="49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to</a:t>
            </a: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 be followed</a:t>
            </a:r>
            <a:endParaRPr/>
          </a:p>
        </p:txBody>
      </p:sp>
      <p:pic>
        <p:nvPicPr>
          <p:cNvPr id="222" name="Google Shape;222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4" name="Google Shape;224;p14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1762135" y="1959429"/>
            <a:ext cx="9731660" cy="35124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45700">
            <a:normAutofit/>
          </a:bodyPr>
          <a:lstStyle/>
          <a:p>
            <a:pPr indent="-4572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Giving credits. 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445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Keeping technical guidelines in mind.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445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Following the norms of engineering Practices.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445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Liability for outcome caused by one’s actions or decisions.</a:t>
            </a:r>
            <a:endParaRPr b="0" i="0" sz="2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p14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/>
          <p:nvPr>
            <p:ph type="title"/>
          </p:nvPr>
        </p:nvSpPr>
        <p:spPr>
          <a:xfrm>
            <a:off x="0" y="192343"/>
            <a:ext cx="12192000" cy="117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Results</a:t>
            </a:r>
            <a:endParaRPr/>
          </a:p>
        </p:txBody>
      </p:sp>
      <p:pic>
        <p:nvPicPr>
          <p:cNvPr id="232" name="Google Shape;232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5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" name="Google Shape;234;p15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35" name="Google Shape;235;p15"/>
          <p:cNvGraphicFramePr/>
          <p:nvPr/>
        </p:nvGraphicFramePr>
        <p:xfrm>
          <a:off x="2919938" y="1478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{396C9197-C300-4918-9233-18C86229168A}</a:tableStyleId>
              </a:tblPr>
              <a:tblGrid>
                <a:gridCol w="2117375"/>
                <a:gridCol w="2117375"/>
                <a:gridCol w="211737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Data Label</a:t>
                      </a:r>
                      <a:endParaRPr b="1"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No. of Images</a:t>
                      </a:r>
                      <a:endParaRPr b="1"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highlight>
                            <a:srgbClr val="C9DAF8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Test Set</a:t>
                      </a:r>
                      <a:endParaRPr b="1" sz="2000" u="none" cap="none" strike="noStrike">
                        <a:highlight>
                          <a:srgbClr val="C9DAF8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Glioma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Meningioma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115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 Tumour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105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Pituitary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74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62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highlight>
                            <a:srgbClr val="C9DAF8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Train Set</a:t>
                      </a:r>
                      <a:endParaRPr b="1" sz="2000" u="none" cap="none" strike="noStrike">
                        <a:highlight>
                          <a:srgbClr val="C9DAF8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Glioma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826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Meningioma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822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 Tumour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395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Pituitary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827</a:t>
                      </a:r>
                      <a:endParaRPr sz="16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6" name="Google Shape;236;p15"/>
          <p:cNvSpPr txBox="1"/>
          <p:nvPr/>
        </p:nvSpPr>
        <p:spPr>
          <a:xfrm>
            <a:off x="3581573" y="5379575"/>
            <a:ext cx="569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Table 4. -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Dataset Information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p15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type="title"/>
          </p:nvPr>
        </p:nvSpPr>
        <p:spPr>
          <a:xfrm>
            <a:off x="0" y="192343"/>
            <a:ext cx="12192000" cy="117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Results</a:t>
            </a:r>
            <a:endParaRPr/>
          </a:p>
        </p:txBody>
      </p:sp>
      <p:pic>
        <p:nvPicPr>
          <p:cNvPr id="243" name="Google Shape;243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6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5" name="Google Shape;245;p16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" name="Google Shape;246;p16"/>
          <p:cNvSpPr txBox="1"/>
          <p:nvPr/>
        </p:nvSpPr>
        <p:spPr>
          <a:xfrm>
            <a:off x="2905048" y="5471400"/>
            <a:ext cx="638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Fig 3.- Sample Image from each label from the dataset.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7" name="Google Shape;247;p16"/>
          <p:cNvPicPr preferRelativeResize="0"/>
          <p:nvPr/>
        </p:nvPicPr>
        <p:blipFill rotWithShape="1">
          <a:blip r:embed="rId4">
            <a:alphaModFix/>
          </a:blip>
          <a:srcRect b="0" l="0" r="50495" t="11300"/>
          <a:stretch/>
        </p:blipFill>
        <p:spPr>
          <a:xfrm>
            <a:off x="4150963" y="1309275"/>
            <a:ext cx="3890075" cy="19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4">
            <a:alphaModFix/>
          </a:blip>
          <a:srcRect b="0" l="50507" r="0" t="8550"/>
          <a:stretch/>
        </p:blipFill>
        <p:spPr>
          <a:xfrm>
            <a:off x="4150975" y="3359826"/>
            <a:ext cx="3890075" cy="201266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 txBox="1"/>
          <p:nvPr>
            <p:ph type="title"/>
          </p:nvPr>
        </p:nvSpPr>
        <p:spPr>
          <a:xfrm>
            <a:off x="0" y="192343"/>
            <a:ext cx="12192000" cy="117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Results</a:t>
            </a:r>
            <a:endParaRPr/>
          </a:p>
        </p:txBody>
      </p:sp>
      <p:pic>
        <p:nvPicPr>
          <p:cNvPr id="255" name="Google Shape;25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7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8" name="Google Shape;258;p17"/>
          <p:cNvPicPr preferRelativeResize="0"/>
          <p:nvPr/>
        </p:nvPicPr>
        <p:blipFill rotWithShape="1">
          <a:blip r:embed="rId4">
            <a:alphaModFix/>
          </a:blip>
          <a:srcRect b="0" l="0" r="50758" t="0"/>
          <a:stretch/>
        </p:blipFill>
        <p:spPr>
          <a:xfrm>
            <a:off x="2795025" y="1398950"/>
            <a:ext cx="3300975" cy="40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7"/>
          <p:cNvSpPr txBox="1"/>
          <p:nvPr/>
        </p:nvSpPr>
        <p:spPr>
          <a:xfrm>
            <a:off x="3479400" y="5512363"/>
            <a:ext cx="523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Fig 4.- Results of processing of the image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" name="Google Shape;260;p17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4">
            <a:alphaModFix/>
          </a:blip>
          <a:srcRect b="4168" l="54166" r="0" t="0"/>
          <a:stretch/>
        </p:blipFill>
        <p:spPr>
          <a:xfrm>
            <a:off x="6369025" y="1832650"/>
            <a:ext cx="3223975" cy="32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/>
          <p:nvPr>
            <p:ph type="title"/>
          </p:nvPr>
        </p:nvSpPr>
        <p:spPr>
          <a:xfrm>
            <a:off x="0" y="192343"/>
            <a:ext cx="12192000" cy="117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Results</a:t>
            </a:r>
            <a:endParaRPr/>
          </a:p>
        </p:txBody>
      </p:sp>
      <p:pic>
        <p:nvPicPr>
          <p:cNvPr id="267" name="Google Shape;267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8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9" name="Google Shape;269;p18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1212100" y="5863750"/>
            <a:ext cx="932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Fig 5.- Loss and Accuracy Table of different trained versions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1" name="Google Shape;2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8075" y="1149000"/>
            <a:ext cx="6355855" cy="45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8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/>
          <p:nvPr>
            <p:ph type="title"/>
          </p:nvPr>
        </p:nvSpPr>
        <p:spPr>
          <a:xfrm>
            <a:off x="1005750" y="192350"/>
            <a:ext cx="11186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UI of Brain Tumor Detection System</a:t>
            </a:r>
            <a:endParaRPr/>
          </a:p>
        </p:txBody>
      </p:sp>
      <p:pic>
        <p:nvPicPr>
          <p:cNvPr id="278" name="Google Shape;278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9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0" name="Google Shape;280;p19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565778" y="2220687"/>
            <a:ext cx="1799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Welcome Page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2" name="Google Shape;28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0025" y="1085775"/>
            <a:ext cx="6685000" cy="527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9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0" y="192344"/>
            <a:ext cx="12192000" cy="88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Outline</a:t>
            </a:r>
            <a:endParaRPr/>
          </a:p>
        </p:txBody>
      </p:sp>
      <p:pic>
        <p:nvPicPr>
          <p:cNvPr id="96" name="Google Shape;96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>
            <p:ph idx="10" type="dt"/>
          </p:nvPr>
        </p:nvSpPr>
        <p:spPr>
          <a:xfrm>
            <a:off x="125818" y="6356351"/>
            <a:ext cx="1086293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2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763775" y="1539450"/>
            <a:ext cx="10515600" cy="4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Literature survey 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Problem statement and Objectives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Proposed Methodology 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Requirement analysis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Impact analysis 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Professional Ethical practices to be followed 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Results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Conclusion and Future Scope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b="0" i="0" sz="2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"/>
          <p:cNvSpPr txBox="1"/>
          <p:nvPr>
            <p:ph type="title"/>
          </p:nvPr>
        </p:nvSpPr>
        <p:spPr>
          <a:xfrm>
            <a:off x="1005750" y="192350"/>
            <a:ext cx="11186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UI of Brain Tumor Detection System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9" name="Google Shape;28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0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1" name="Google Shape;291;p20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2" name="Google Shape;292;p20"/>
          <p:cNvSpPr txBox="1"/>
          <p:nvPr/>
        </p:nvSpPr>
        <p:spPr>
          <a:xfrm>
            <a:off x="362578" y="2197894"/>
            <a:ext cx="25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Information Page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3" name="Google Shape;293;p20"/>
          <p:cNvPicPr preferRelativeResize="0"/>
          <p:nvPr/>
        </p:nvPicPr>
        <p:blipFill rotWithShape="1">
          <a:blip r:embed="rId4">
            <a:alphaModFix/>
          </a:blip>
          <a:srcRect b="47045" l="0" r="3473" t="0"/>
          <a:stretch/>
        </p:blipFill>
        <p:spPr>
          <a:xfrm>
            <a:off x="4019050" y="1220551"/>
            <a:ext cx="5002198" cy="469109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0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>
            <p:ph type="title"/>
          </p:nvPr>
        </p:nvSpPr>
        <p:spPr>
          <a:xfrm>
            <a:off x="1005750" y="192350"/>
            <a:ext cx="11186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UI of Brain Tumor Detection System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0" name="Google Shape;30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21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p21"/>
          <p:cNvSpPr txBox="1"/>
          <p:nvPr/>
        </p:nvSpPr>
        <p:spPr>
          <a:xfrm>
            <a:off x="418615" y="2197894"/>
            <a:ext cx="206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Detection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Page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4" name="Google Shape;30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015" y="1517498"/>
            <a:ext cx="9113716" cy="468645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1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/>
          <p:nvPr>
            <p:ph type="title"/>
          </p:nvPr>
        </p:nvSpPr>
        <p:spPr>
          <a:xfrm>
            <a:off x="1005725" y="192350"/>
            <a:ext cx="11186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UI of Brain Tumor Detection System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1" name="Google Shape;311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2"/>
          <p:cNvSpPr txBox="1"/>
          <p:nvPr>
            <p:ph idx="11" type="ftr"/>
          </p:nvPr>
        </p:nvSpPr>
        <p:spPr>
          <a:xfrm>
            <a:off x="1998921" y="6356351"/>
            <a:ext cx="827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3" name="Google Shape;313;p22"/>
          <p:cNvSpPr txBox="1"/>
          <p:nvPr>
            <p:ph idx="12" type="sldNum"/>
          </p:nvPr>
        </p:nvSpPr>
        <p:spPr>
          <a:xfrm>
            <a:off x="11493795" y="6356352"/>
            <a:ext cx="48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4" name="Google Shape;314;p22"/>
          <p:cNvSpPr txBox="1"/>
          <p:nvPr/>
        </p:nvSpPr>
        <p:spPr>
          <a:xfrm>
            <a:off x="418615" y="2197894"/>
            <a:ext cx="20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Result -1 Page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5" name="Google Shape;315;p22"/>
          <p:cNvPicPr preferRelativeResize="0"/>
          <p:nvPr/>
        </p:nvPicPr>
        <p:blipFill rotWithShape="1">
          <a:blip r:embed="rId4">
            <a:alphaModFix/>
          </a:blip>
          <a:srcRect b="9678" l="5454" r="27448" t="83608"/>
          <a:stretch/>
        </p:blipFill>
        <p:spPr>
          <a:xfrm>
            <a:off x="418625" y="3196125"/>
            <a:ext cx="8784274" cy="213187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2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 txBox="1"/>
          <p:nvPr>
            <p:ph type="title"/>
          </p:nvPr>
        </p:nvSpPr>
        <p:spPr>
          <a:xfrm>
            <a:off x="1005725" y="192350"/>
            <a:ext cx="11186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UI of Brain Tumor Detection System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2" name="Google Shape;322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3"/>
          <p:cNvSpPr txBox="1"/>
          <p:nvPr>
            <p:ph idx="11" type="ftr"/>
          </p:nvPr>
        </p:nvSpPr>
        <p:spPr>
          <a:xfrm>
            <a:off x="1998921" y="6356351"/>
            <a:ext cx="827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4" name="Google Shape;324;p23"/>
          <p:cNvSpPr txBox="1"/>
          <p:nvPr>
            <p:ph idx="12" type="sldNum"/>
          </p:nvPr>
        </p:nvSpPr>
        <p:spPr>
          <a:xfrm>
            <a:off x="11493795" y="6356352"/>
            <a:ext cx="48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418615" y="2197894"/>
            <a:ext cx="206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Result - 2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Page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6" name="Google Shape;326;p23"/>
          <p:cNvPicPr preferRelativeResize="0"/>
          <p:nvPr/>
        </p:nvPicPr>
        <p:blipFill rotWithShape="1">
          <a:blip r:embed="rId4">
            <a:alphaModFix/>
          </a:blip>
          <a:srcRect b="9594" l="6219" r="41639" t="83276"/>
          <a:stretch/>
        </p:blipFill>
        <p:spPr>
          <a:xfrm>
            <a:off x="642450" y="3180050"/>
            <a:ext cx="9628675" cy="17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3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"/>
          <p:cNvSpPr txBox="1"/>
          <p:nvPr>
            <p:ph type="title"/>
          </p:nvPr>
        </p:nvSpPr>
        <p:spPr>
          <a:xfrm>
            <a:off x="1005725" y="192350"/>
            <a:ext cx="11186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UI of Brain Tumor Detection System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3" name="Google Shape;333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4"/>
          <p:cNvSpPr txBox="1"/>
          <p:nvPr>
            <p:ph idx="11" type="ftr"/>
          </p:nvPr>
        </p:nvSpPr>
        <p:spPr>
          <a:xfrm>
            <a:off x="1998921" y="6356351"/>
            <a:ext cx="827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Google Shape;335;p24"/>
          <p:cNvSpPr txBox="1"/>
          <p:nvPr>
            <p:ph idx="12" type="sldNum"/>
          </p:nvPr>
        </p:nvSpPr>
        <p:spPr>
          <a:xfrm>
            <a:off x="11493795" y="6356352"/>
            <a:ext cx="48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" name="Google Shape;336;p24"/>
          <p:cNvSpPr txBox="1"/>
          <p:nvPr/>
        </p:nvSpPr>
        <p:spPr>
          <a:xfrm>
            <a:off x="418615" y="2197894"/>
            <a:ext cx="206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Result - 3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Page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7" name="Google Shape;337;p24"/>
          <p:cNvPicPr preferRelativeResize="0"/>
          <p:nvPr/>
        </p:nvPicPr>
        <p:blipFill rotWithShape="1">
          <a:blip r:embed="rId4">
            <a:alphaModFix/>
          </a:blip>
          <a:srcRect b="9554" l="6614" r="8896" t="82427"/>
          <a:stretch/>
        </p:blipFill>
        <p:spPr>
          <a:xfrm>
            <a:off x="418625" y="3179175"/>
            <a:ext cx="10219599" cy="17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4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type="title"/>
          </p:nvPr>
        </p:nvSpPr>
        <p:spPr>
          <a:xfrm>
            <a:off x="1005725" y="192350"/>
            <a:ext cx="11186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UI of Brain Tumor Detection System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4" name="Google Shape;344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5"/>
          <p:cNvSpPr txBox="1"/>
          <p:nvPr>
            <p:ph idx="11" type="ftr"/>
          </p:nvPr>
        </p:nvSpPr>
        <p:spPr>
          <a:xfrm>
            <a:off x="1998921" y="6356351"/>
            <a:ext cx="827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6" name="Google Shape;346;p25"/>
          <p:cNvSpPr txBox="1"/>
          <p:nvPr>
            <p:ph idx="12" type="sldNum"/>
          </p:nvPr>
        </p:nvSpPr>
        <p:spPr>
          <a:xfrm>
            <a:off x="11493795" y="6356352"/>
            <a:ext cx="48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7" name="Google Shape;347;p25"/>
          <p:cNvSpPr txBox="1"/>
          <p:nvPr/>
        </p:nvSpPr>
        <p:spPr>
          <a:xfrm>
            <a:off x="418615" y="2197894"/>
            <a:ext cx="206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Result - 4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Page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8" name="Google Shape;348;p25"/>
          <p:cNvPicPr preferRelativeResize="0"/>
          <p:nvPr/>
        </p:nvPicPr>
        <p:blipFill rotWithShape="1">
          <a:blip r:embed="rId4">
            <a:alphaModFix/>
          </a:blip>
          <a:srcRect b="9128" l="6331" r="43254" t="83212"/>
          <a:stretch/>
        </p:blipFill>
        <p:spPr>
          <a:xfrm>
            <a:off x="883350" y="3204149"/>
            <a:ext cx="7677100" cy="176692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5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/>
          <p:nvPr>
            <p:ph type="title"/>
          </p:nvPr>
        </p:nvSpPr>
        <p:spPr>
          <a:xfrm>
            <a:off x="1005750" y="192350"/>
            <a:ext cx="11186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UI of Brain Tumor Detection System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5" name="Google Shape;355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6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7" name="Google Shape;357;p26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499984" y="2328522"/>
            <a:ext cx="21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Result Page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9" name="Google Shape;359;p26"/>
          <p:cNvPicPr preferRelativeResize="0"/>
          <p:nvPr/>
        </p:nvPicPr>
        <p:blipFill rotWithShape="1">
          <a:blip r:embed="rId4">
            <a:alphaModFix/>
          </a:blip>
          <a:srcRect b="55612" l="0" r="0" t="0"/>
          <a:stretch/>
        </p:blipFill>
        <p:spPr>
          <a:xfrm>
            <a:off x="3483025" y="1244451"/>
            <a:ext cx="5871335" cy="483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/>
          <p:nvPr>
            <p:ph type="title"/>
          </p:nvPr>
        </p:nvSpPr>
        <p:spPr>
          <a:xfrm>
            <a:off x="1005750" y="192350"/>
            <a:ext cx="11186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UI of Brain Tumor Detection System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6" name="Google Shape;366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7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8" name="Google Shape;368;p27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565778" y="2406445"/>
            <a:ext cx="217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Team Information page</a:t>
            </a:r>
            <a:endParaRPr b="0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0" name="Google Shape;37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578" y="1517498"/>
            <a:ext cx="8760166" cy="468645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>
            <p:ph type="title"/>
          </p:nvPr>
        </p:nvSpPr>
        <p:spPr>
          <a:xfrm>
            <a:off x="0" y="192343"/>
            <a:ext cx="12192000" cy="117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/>
          </a:p>
        </p:txBody>
      </p:sp>
      <p:pic>
        <p:nvPicPr>
          <p:cNvPr id="377" name="Google Shape;377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8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" name="Google Shape;379;p28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0" name="Google Shape;380;p28"/>
          <p:cNvSpPr txBox="1"/>
          <p:nvPr/>
        </p:nvSpPr>
        <p:spPr>
          <a:xfrm>
            <a:off x="253409" y="165714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1" i="1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p28"/>
          <p:cNvSpPr txBox="1"/>
          <p:nvPr/>
        </p:nvSpPr>
        <p:spPr>
          <a:xfrm>
            <a:off x="1422991" y="1813523"/>
            <a:ext cx="97461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Implementation of a Deep Learning Model which detects whether there is brain tumour present or not using image segmentation and analysis. 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The model if it observes tumorous image is further able to classify the tumorous images into 3 categories : Meningioma, Pituitary and Glioma. 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A total of 19 versions based on CNN Transfer Learning are developed with various parameters into consideration for detection of the tumour images which are being fed to the model. 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Based on these results and further testing the model with the best accuracy gives an system accuracy of 97%.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●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As per the inference by the model the output will be displayed on the web application accordingly.</a:t>
            </a:r>
            <a:endParaRPr b="1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2" name="Google Shape;382;p28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>
            <p:ph type="title"/>
          </p:nvPr>
        </p:nvSpPr>
        <p:spPr>
          <a:xfrm>
            <a:off x="0" y="192343"/>
            <a:ext cx="12192000" cy="117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Future Scope</a:t>
            </a:r>
            <a:endParaRPr/>
          </a:p>
        </p:txBody>
      </p:sp>
      <p:pic>
        <p:nvPicPr>
          <p:cNvPr id="388" name="Google Shape;388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9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0" name="Google Shape;390;p29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1" name="Google Shape;391;p29"/>
          <p:cNvSpPr txBox="1"/>
          <p:nvPr/>
        </p:nvSpPr>
        <p:spPr>
          <a:xfrm>
            <a:off x="253409" y="165714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1" i="1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2" name="Google Shape;392;p29"/>
          <p:cNvSpPr txBox="1"/>
          <p:nvPr/>
        </p:nvSpPr>
        <p:spPr>
          <a:xfrm>
            <a:off x="1383331" y="2015146"/>
            <a:ext cx="93858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• The particular trained model can be further trained to detect tumor of initial stages.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• The system in its base form can be trained further to detect the tumour even more efficiently.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• The entire Web Application can be further developed to understand more types of human body scans such as X-ray, CT - Scans etc. So as to become a full fledged health assessment portal.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• Such web application could be installed at hospitals which will then connect patients and the hospital staff virtually.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• The system can be upgraded to detect more types of tumours such as ovarian, breast, skin, lung tumours etc.</a:t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Google Shape;393;p29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0" y="192344"/>
            <a:ext cx="12192000" cy="88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6" name="Google Shape;106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3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212111" y="15394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83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The smart detection system operates on the AI algorithm.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It is based on feature extraction.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Early Detection of ‘Brain Tumor’.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Reduction of cost</a:t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6065" y="3224262"/>
            <a:ext cx="4497730" cy="2529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6305225" y="5785025"/>
            <a:ext cx="58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Fig 1.- MRI Scan (</a:t>
            </a:r>
            <a:r>
              <a:rPr b="1" i="1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researchgate.com) </a:t>
            </a:r>
            <a:endParaRPr b="0" i="0" sz="18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3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 txBox="1"/>
          <p:nvPr>
            <p:ph type="title"/>
          </p:nvPr>
        </p:nvSpPr>
        <p:spPr>
          <a:xfrm>
            <a:off x="0" y="192343"/>
            <a:ext cx="12192000" cy="117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9" name="Google Shape;39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0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1" name="Google Shape;401;p30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2" name="Google Shape;402;p30"/>
          <p:cNvSpPr txBox="1"/>
          <p:nvPr/>
        </p:nvSpPr>
        <p:spPr>
          <a:xfrm>
            <a:off x="872750" y="1011825"/>
            <a:ext cx="11228100" cy="5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Georgia"/>
              <a:buAutoNum type="arabicPeriod"/>
            </a:pPr>
            <a:r>
              <a:rPr b="1" i="0" lang="en-US" sz="19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Avigyan Sinha, Aneesh R P, Malavika Suresh, Nitha Mohan R, Abinaya D, Ashwin G Singerji “Brain Tumour Detection Using Deep Learning“ Seventh International conference on Bio Signals, Images, and Instrumentation (ICBSII), 2021</a:t>
            </a:r>
            <a:endParaRPr b="1" sz="19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Georgia"/>
              <a:buAutoNum type="arabicPeriod"/>
            </a:pPr>
            <a:r>
              <a:rPr b="1" i="0" lang="en-US" sz="19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Nandita Goyal and Dr. Bharti Sharma“Image Processing Techniques for Brain Tumor Identification“ IOP Conf. Ser.: Mater. Sci. Eng. 1022 012011</a:t>
            </a:r>
            <a:endParaRPr b="1" sz="19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Georgia"/>
              <a:buAutoNum type="arabicPeriod"/>
            </a:pPr>
            <a:r>
              <a:rPr b="1" i="0" lang="en-US" sz="19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Isselmou Abd El Kader, Guizhi Xu, Zhang Shuai, Sani Saminu, Imran Javaid, Isah Salim Ahmad and Souha Kamhi“Brain Tumor Detection and Classification on MR Images by a Deep Wavelet Auto-Encoder Model“ Diagnostics 2021</a:t>
            </a:r>
            <a:endParaRPr b="1" sz="19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Georgia"/>
              <a:buAutoNum type="arabicPeriod"/>
            </a:pPr>
            <a:r>
              <a:rPr b="1" i="0" lang="en-US" sz="19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Saurabh Kumar, Iram Abid, Shubhi Garg, Anand Kumar Singh and Vivek Jain“Brain Tumor Detection using Image Processing“ International Journal of Information Sciences and Application (IJISA). ISSN 0974-2255, Vol.11, No.1, 2019, (Special Issue)</a:t>
            </a:r>
            <a:endParaRPr b="1" i="0" sz="19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3" name="Google Shape;403;p30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0" y="192343"/>
            <a:ext cx="121920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9" name="Google Shape;409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1"/>
          <p:cNvSpPr txBox="1"/>
          <p:nvPr>
            <p:ph idx="11" type="ftr"/>
          </p:nvPr>
        </p:nvSpPr>
        <p:spPr>
          <a:xfrm>
            <a:off x="1998921" y="6356351"/>
            <a:ext cx="827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1" name="Google Shape;411;p31"/>
          <p:cNvSpPr txBox="1"/>
          <p:nvPr>
            <p:ph idx="12" type="sldNum"/>
          </p:nvPr>
        </p:nvSpPr>
        <p:spPr>
          <a:xfrm>
            <a:off x="11493795" y="6356352"/>
            <a:ext cx="48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872750" y="1309276"/>
            <a:ext cx="11228100" cy="50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5. Ramin Ranjbarzadeh, Abbas Bagherian Kasgari, Saeid JafarzadehGhoushchi, ShokofehAnari, Maryam Naseri &amp; Malika Bendechache“Brain tumor segmentation based on deep learning and an attention mechanism using MRI multi-modalities brain images“ Sci Rep. 2021 May 25;11(1):10930. doi: 10.1038/s41598-021-90428-8. PMID: 34035406; PMCID: PMC8149837.</a:t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6. P¨ar Salander, A Tommy Bergenheim, Katarina Hamberg, Roger Henriksson , “Pathways from symptoms to medical care: a descriptive study of symptom development and obstacles to early diagnosis in brain tumour patients“ Family Practice, Volume 16, Issue 2, April 1999, Pages 143–148</a:t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7. McKinney PA, “Brain tumours: incidence, survival, and aetiology,“ Journal of Neurology, Neurosurgery &amp; Psychiatry 2004</a:t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8. Muhammad Waqas Nadeem, Mohammed A. Al Ghamdi, Muzammil Hussain, Muhammad Adnan Khan, Khalid Masood Khan, Sultan H. Almotiri and Suhail Ashfaq Butt, “Brain Tumor Analysis Empowered with Deep Learning: A Review, Taxonomy, and Future Challenges“ Brain Sci.2020</a:t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Google Shape;413;p31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>
            <p:ph type="title"/>
          </p:nvPr>
        </p:nvSpPr>
        <p:spPr>
          <a:xfrm>
            <a:off x="0" y="192343"/>
            <a:ext cx="121920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9" name="Google Shape;419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2"/>
          <p:cNvSpPr txBox="1"/>
          <p:nvPr>
            <p:ph idx="11" type="ftr"/>
          </p:nvPr>
        </p:nvSpPr>
        <p:spPr>
          <a:xfrm>
            <a:off x="1998921" y="6356351"/>
            <a:ext cx="827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Google Shape;421;p32"/>
          <p:cNvSpPr txBox="1"/>
          <p:nvPr>
            <p:ph idx="12" type="sldNum"/>
          </p:nvPr>
        </p:nvSpPr>
        <p:spPr>
          <a:xfrm>
            <a:off x="11493795" y="6356352"/>
            <a:ext cx="48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872750" y="1309276"/>
            <a:ext cx="11228100" cy="50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9. Logeswari, T.; Karnan, M.“An improved implementation of brain tumor detection using segmentation based on hierarchical self organizing map.“ Int. J. Comput. Theory Eng. 2010, 2, 591</a:t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10. Yang, G.; Raschke, F.; Barrick, T.R.; Howe, F.A.“Manifold Learning in MR spectroscopy using nonlinear dimensionality reduction and unsupervised clustering.“ Magn. Reson. Med. 2015, 74, 868–878.</a:t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11. Mansi Lathera, Dr. Parvinder Singh“Investigating Brain Tumor Segmentation and Detection Techniques “ International Conference on Computational Intelligence and Data Science (ICCIDS 2019)</a:t>
            </a:r>
            <a:endParaRPr b="1" i="0" sz="17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3" name="Google Shape;423;p32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"/>
          <p:cNvSpPr txBox="1"/>
          <p:nvPr>
            <p:ph type="title"/>
          </p:nvPr>
        </p:nvSpPr>
        <p:spPr>
          <a:xfrm>
            <a:off x="838200" y="241163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Georgia"/>
              <a:buNone/>
            </a:pPr>
            <a:r>
              <a:rPr b="1" lang="en-US" sz="4000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/>
          </a:p>
        </p:txBody>
      </p:sp>
      <p:sp>
        <p:nvSpPr>
          <p:cNvPr id="429" name="Google Shape;42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Hope Foundation’s International Institute of Information Technology Hinjawadi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0" name="Google Shape;43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1" name="Google Shape;431;p33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0" y="192344"/>
            <a:ext cx="12192000" cy="88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Literature survey 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8" name="Google Shape;118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" name="Google Shape;120;p4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21" name="Google Shape;121;p4"/>
          <p:cNvGraphicFramePr/>
          <p:nvPr/>
        </p:nvGraphicFramePr>
        <p:xfrm>
          <a:off x="1005739" y="13651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{45D6C457-7844-4F28-AEB7-CE0BDAD6CDF0}</a:tableStyleId>
              </a:tblPr>
              <a:tblGrid>
                <a:gridCol w="3572825"/>
                <a:gridCol w="3572825"/>
                <a:gridCol w="3572825"/>
              </a:tblGrid>
              <a:tr h="67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Research paper title</a:t>
                      </a:r>
                      <a:endParaRPr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Method </a:t>
                      </a:r>
                      <a:endParaRPr sz="2000" u="none" cap="none" strike="noStrike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What paper suggests?</a:t>
                      </a:r>
                      <a:endParaRPr sz="2000" u="none" cap="none" strike="noStrike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</a:tr>
              <a:tr h="122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[1]Brain Tumor Detection Using Deep Learning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Convolutional Neural 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Network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Brain Tumor detection using CNN models with respect to the Training Dataset.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139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[2]Image Processing Techniques for Brain Tumor Identification</a:t>
                      </a:r>
                      <a:endParaRPr i="0"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Image Processing</a:t>
                      </a:r>
                      <a:endParaRPr sz="14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Suggests various methods to identify the Brain Tumor including it’s consequences.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122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[3]Brain Tumor Detection and Classification on MR Images by a</a:t>
                      </a:r>
                      <a:endParaRPr sz="14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Deep Wavelet Auto-Encoder Model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Deep Wavelet Model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Tumor detection using, Deep Wavelet Auto-Encoder Model with a different approach.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2" name="Google Shape;122;p4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0" y="192344"/>
            <a:ext cx="12192000" cy="88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Literature survey 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8" name="Google Shape;128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5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763772" y="15394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32" name="Google Shape;132;p5"/>
          <p:cNvGraphicFramePr/>
          <p:nvPr/>
        </p:nvGraphicFramePr>
        <p:xfrm>
          <a:off x="1005739" y="14273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{45D6C457-7844-4F28-AEB7-CE0BDAD6CDF0}</a:tableStyleId>
              </a:tblPr>
              <a:tblGrid>
                <a:gridCol w="3316675"/>
                <a:gridCol w="2888450"/>
                <a:gridCol w="4526575"/>
              </a:tblGrid>
              <a:tr h="795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Research paper title</a:t>
                      </a:r>
                      <a:endParaRPr sz="2000" u="none" cap="none" strike="noStrike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Method</a:t>
                      </a:r>
                      <a:endParaRPr sz="2000" u="none" cap="none" strike="noStrike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What paper suggests?</a:t>
                      </a:r>
                      <a:endParaRPr sz="2000" u="none" cap="none" strike="noStrike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</a:tr>
              <a:tr h="142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[4]Brain Tumor Detection using Image Processing</a:t>
                      </a:r>
                      <a:endParaRPr i="0"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Image Processing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Tumor is detected using Image processing.</a:t>
                      </a:r>
                      <a:endParaRPr sz="14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224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[5]Brain tumor segmentation based on deep learning and an attention mechanism using MRI multi‑modalities brain images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Image Segmentation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difference In the Brain cells is detected using Deep Learning and region detection (The affected part).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3" name="Google Shape;133;p5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0" y="192344"/>
            <a:ext cx="12192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Literature survey 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9" name="Google Shape;139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>
            <p:ph idx="11" type="ftr"/>
          </p:nvPr>
        </p:nvSpPr>
        <p:spPr>
          <a:xfrm>
            <a:off x="1998921" y="6356351"/>
            <a:ext cx="827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p6"/>
          <p:cNvSpPr txBox="1"/>
          <p:nvPr>
            <p:ph idx="12" type="sldNum"/>
          </p:nvPr>
        </p:nvSpPr>
        <p:spPr>
          <a:xfrm>
            <a:off x="11493795" y="6356352"/>
            <a:ext cx="48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42" name="Google Shape;142;p6"/>
          <p:cNvGraphicFramePr/>
          <p:nvPr/>
        </p:nvGraphicFramePr>
        <p:xfrm>
          <a:off x="1005739" y="13651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{45D6C457-7844-4F28-AEB7-CE0BDAD6CDF0}</a:tableStyleId>
              </a:tblPr>
              <a:tblGrid>
                <a:gridCol w="3572825"/>
                <a:gridCol w="3572825"/>
                <a:gridCol w="3572825"/>
              </a:tblGrid>
              <a:tr h="67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Research paper title</a:t>
                      </a:r>
                      <a:endParaRPr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Method </a:t>
                      </a:r>
                      <a:endParaRPr sz="2000" u="none" cap="none" strike="noStrike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What paper suggests?</a:t>
                      </a:r>
                      <a:endParaRPr sz="2000" u="none" cap="none" strike="noStrike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</a:tr>
              <a:tr h="122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[6]Pathways from symptoms to medical care: a descriptive study of symptom development and obstacles to early diagnosis in brain tumour patients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</a:t>
                      </a:r>
                      <a:endParaRPr sz="14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Insights into various symptoms, causes and statistics of brain tumour is identified from [6] and 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[7]. This data is to be used into the actual web application.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1202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[7]Brain tumours: incidence, survival, and aetiology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</a:t>
                      </a:r>
                      <a:endParaRPr sz="14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 vMerge="1"/>
              </a:tr>
              <a:tr h="122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[8]Brain Tumor Analysis Empowered with Deep Learning: A Review, Taxonomy, and Future Challenges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Survey on major deep learning systems that have been implemented to do various types of brain tumour analysis can be inferred.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143" name="Google Shape;143;p6"/>
          <p:cNvCxnSpPr/>
          <p:nvPr/>
        </p:nvCxnSpPr>
        <p:spPr>
          <a:xfrm>
            <a:off x="8136325" y="2055675"/>
            <a:ext cx="0" cy="14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6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type="title"/>
          </p:nvPr>
        </p:nvSpPr>
        <p:spPr>
          <a:xfrm>
            <a:off x="0" y="192344"/>
            <a:ext cx="12192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Literature survey 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0" name="Google Shape;150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>
            <p:ph idx="11" type="ftr"/>
          </p:nvPr>
        </p:nvSpPr>
        <p:spPr>
          <a:xfrm>
            <a:off x="1998921" y="6356351"/>
            <a:ext cx="827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7"/>
          <p:cNvSpPr txBox="1"/>
          <p:nvPr>
            <p:ph idx="12" type="sldNum"/>
          </p:nvPr>
        </p:nvSpPr>
        <p:spPr>
          <a:xfrm>
            <a:off x="11493795" y="6356352"/>
            <a:ext cx="48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53" name="Google Shape;153;p7"/>
          <p:cNvGraphicFramePr/>
          <p:nvPr/>
        </p:nvGraphicFramePr>
        <p:xfrm>
          <a:off x="1005739" y="13651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{45D6C457-7844-4F28-AEB7-CE0BDAD6CDF0}</a:tableStyleId>
              </a:tblPr>
              <a:tblGrid>
                <a:gridCol w="3572825"/>
                <a:gridCol w="3572825"/>
                <a:gridCol w="3572825"/>
              </a:tblGrid>
              <a:tr h="67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Research paper title</a:t>
                      </a:r>
                      <a:endParaRPr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Method </a:t>
                      </a:r>
                      <a:endParaRPr sz="2000" u="none" cap="none" strike="noStrike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What paper suggests?</a:t>
                      </a:r>
                      <a:endParaRPr sz="2000" u="none" cap="none" strike="noStrike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>
                    <a:solidFill>
                      <a:srgbClr val="002060"/>
                    </a:solidFill>
                  </a:tcPr>
                </a:tc>
              </a:tr>
              <a:tr h="122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[9]An improved implementation of brain tumor detection using segmentation based on hierarchical self organizing map.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Hierarchical Self 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Organizing Map(SOM)</a:t>
                      </a:r>
                      <a:endParaRPr sz="14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Brain Tumour Detection is done using image segmentation as base technique. A clustering based approach SOM is used.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139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[10]Manifold Learning in MR spectroscopy using nonlinear dimensionality reduction and unsupervised clustering.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Clustering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Comparision between nonlinearity reduction and linear method is done.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122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[11]Investigating Brain Tumor Segmentation and Detection Techniques.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Image Segmentation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survey on different segmentation techniques is given. Various methods can be inferred in depth.</a:t>
                      </a:r>
                      <a:endParaRPr sz="1800" u="none" cap="none" strike="noStrike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54" name="Google Shape;154;p7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>
            <p:ph type="title"/>
          </p:nvPr>
        </p:nvSpPr>
        <p:spPr>
          <a:xfrm>
            <a:off x="0" y="192344"/>
            <a:ext cx="12192000" cy="88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Problem statement and Objectives</a:t>
            </a:r>
            <a:endParaRPr/>
          </a:p>
        </p:txBody>
      </p:sp>
      <p:pic>
        <p:nvPicPr>
          <p:cNvPr id="160" name="Google Shape;160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8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763772" y="1539448"/>
            <a:ext cx="10515600" cy="4581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Problem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To detect brain tumor using Deep Learning algorithms and implement the same into a web application that will act as an end product. The system being developed aims to facilitate early detection of tumour so as to reduce mortality rates.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C55A1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To reduce human intervention using automation of tumour detection.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To increase awareness about the “Brain Tumor”, by providing information modules on the web application.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eorgia"/>
              <a:buChar char="•"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Reduction of medical cost by early detection and diagnosis.</a:t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4" name="Google Shape;164;p8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/>
          <p:nvPr>
            <p:ph type="title"/>
          </p:nvPr>
        </p:nvSpPr>
        <p:spPr>
          <a:xfrm>
            <a:off x="0" y="192344"/>
            <a:ext cx="12192000" cy="881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Georgia"/>
              <a:buNone/>
            </a:pPr>
            <a:r>
              <a:rPr b="1" lang="en-US">
                <a:solidFill>
                  <a:srgbClr val="002060"/>
                </a:solidFill>
                <a:latin typeface="Georgia"/>
                <a:ea typeface="Georgia"/>
                <a:cs typeface="Georgia"/>
                <a:sym typeface="Georgia"/>
              </a:rPr>
              <a:t>Proposed Methodology</a:t>
            </a:r>
            <a:endParaRPr b="1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0" name="Google Shape;170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18" y="136525"/>
            <a:ext cx="879921" cy="11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>
            <p:ph idx="11" type="ftr"/>
          </p:nvPr>
        </p:nvSpPr>
        <p:spPr>
          <a:xfrm>
            <a:off x="1998921" y="6356351"/>
            <a:ext cx="8272129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Dept. of Electronics and Telecommunication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Hope Foundation’s International Institute of Information Technology, Hinjawadi, Pune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2712" y="855336"/>
            <a:ext cx="9446576" cy="53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 txBox="1"/>
          <p:nvPr>
            <p:ph idx="12" type="sldNum"/>
          </p:nvPr>
        </p:nvSpPr>
        <p:spPr>
          <a:xfrm>
            <a:off x="11493795" y="6356352"/>
            <a:ext cx="487326" cy="365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763772" y="15394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1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1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1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1" sz="20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3630298" y="5768825"/>
            <a:ext cx="49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Fig 2.- Proposed Block Diagram</a:t>
            </a:r>
            <a:endParaRPr b="0" i="0" sz="14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Google Shape;176;p9"/>
          <p:cNvSpPr txBox="1"/>
          <p:nvPr>
            <p:ph idx="10" type="dt"/>
          </p:nvPr>
        </p:nvSpPr>
        <p:spPr>
          <a:xfrm>
            <a:off x="125818" y="6356351"/>
            <a:ext cx="10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26-05-2022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